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0" r:id="rId5"/>
    <p:sldId id="260" r:id="rId6"/>
    <p:sldId id="259" r:id="rId7"/>
    <p:sldId id="261" r:id="rId8"/>
    <p:sldId id="27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8"/>
    <p:restoredTop sz="94650"/>
  </p:normalViewPr>
  <p:slideViewPr>
    <p:cSldViewPr snapToGrid="0" snapToObjects="1">
      <p:cViewPr varScale="1">
        <p:scale>
          <a:sx n="81" d="100"/>
          <a:sy n="81" d="100"/>
        </p:scale>
        <p:origin x="8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A7142-AF65-C74B-8E4D-F6D00C0EFE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43335C-399F-6643-A677-B7CC02DD04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5FF72-E80D-4F4B-A47D-6CDB63ECA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D6E2B-A9C6-C945-90F4-FAB13F524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9F240-5835-744D-BE41-F827751CF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801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4EBC3-C3A5-1A4E-8DF5-CFE577410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DAD255-06DA-5A4C-8058-B670DCDB0C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98B11-8F28-D543-9634-0EDFC209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39645-4E80-6844-BBF5-E32716915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F1024-632D-A24A-A01A-A3C5B7DC5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17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D5FBA1-2105-5244-9AA3-BC439F6F52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7967E-7CFF-0A44-A90F-41B5B8B024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342535-9B92-3440-904D-11C1956A5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167D5-1BAD-364D-B420-8EDD80B2E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599BB-2A8A-4F43-A658-05337746E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95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64C39-28D0-1743-BDA6-5BA0EA8A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9FC14-E3DF-CB47-8AA8-FD9346B93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2BA25-BF6B-B14C-A097-81D739A4E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9799C-B7A5-8941-801B-8BCE9743F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373B5-ED66-2140-8B56-DE628F34B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233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6CE5D-36BE-7C4D-9C6C-5DD2F6EA3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22018-7840-374A-9988-85592C0B7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56287-888A-5240-90CC-83B85CFA6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9F5E3-D882-084F-B256-F9E69BF84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C4096-9A81-134B-A251-81CB07903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184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194C2-9F9C-014A-AD73-30868C105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C1E23-0C35-BA45-9625-3B7D7CC41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98075-A86A-5D41-B051-482F9E5D5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4512F-0D9C-C14D-BC4C-DF389D0EA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875F05-E6E9-5E4E-A8F6-F02D2F2D0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87250-ABDB-EE42-B4B8-344D28B4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969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CA299-21A5-BD4E-9AC9-1493B4B3A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F2B08-46DF-B242-959B-C564FFBF9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24000D-46A3-9C49-BEE4-4DE4B7DA51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83BFEF-AA6D-8549-AA60-DCCA576797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EE9D96-780F-1D43-A7A2-189D53EC7F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C6BD3D-4B08-4540-8EB1-084574520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38107D-59CB-964A-8FE8-3A2934CEB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1A27B6-6EA7-D544-949D-0393EFB4C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602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938D-D91D-9D45-BA32-297F8017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6C8DA0-AEBA-A343-92EE-2E545977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E8B403-1652-0B4B-8044-D5E5E3782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3FB231-4AD9-3D4D-A2EF-CD209618A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03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1349B5-478E-CE45-BA38-EE3C84868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993F39-320B-1944-B24F-7BC224B38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0614D-749B-2243-A796-B490CA3A8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9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4ED5A-53A4-DE4D-88E8-6EBAC05F4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B31C9-2C9E-414E-A60E-7FA786648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8DCC-D4C2-6D43-BFFD-59D7EFD76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10DC58-EA43-B048-B93A-5DB86EECF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7FAD2-34E9-0A42-B577-D7A6ED024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358C1-904F-5040-923C-05BC12757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61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7DACF-9537-0040-A29D-E7E0CC088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394A10-5884-AE45-AF5F-8D202A0CC2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A18058-2482-814D-8CC8-A5AF2523A7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B4145D-4682-C84C-A892-5E22C040D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0B7EF-751E-0647-917F-D466D6525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0B6A1-80EB-744D-B223-A58AF5034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656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A71C77-742C-4E42-A1CA-BAE3564AB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C9BB1-A3D9-C64C-9A43-D890D5AED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1507E-1732-A44E-859A-7EFE3530FE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051CC8-BBD8-204A-9267-D9138680AC5E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BA7AF-3563-4547-8B6B-29F6C65786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FBE65-A32E-2E40-8EBE-D3FC675947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6ECD7-927E-C94B-8BC2-65BCD8BBF8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00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D1CC-6994-A548-9BE2-7A65DCF58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6526"/>
            <a:ext cx="9144000" cy="2387600"/>
          </a:xfrm>
        </p:spPr>
        <p:txBody>
          <a:bodyPr/>
          <a:lstStyle/>
          <a:p>
            <a:r>
              <a:rPr lang="en-US" dirty="0"/>
              <a:t>Final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ECDE4-643E-DC43-8D69-60B187F5C7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24126"/>
            <a:ext cx="9144000" cy="1655762"/>
          </a:xfrm>
        </p:spPr>
        <p:txBody>
          <a:bodyPr/>
          <a:lstStyle/>
          <a:p>
            <a:r>
              <a:rPr lang="en-US" dirty="0"/>
              <a:t>CS 5500 Foundations of Software Engineering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357A2C-C0F7-A64B-8E3F-048E01D3FE8D}"/>
              </a:ext>
            </a:extLst>
          </p:cNvPr>
          <p:cNvSpPr txBox="1"/>
          <p:nvPr/>
        </p:nvSpPr>
        <p:spPr>
          <a:xfrm>
            <a:off x="2014538" y="4433776"/>
            <a:ext cx="86534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Jainam</a:t>
            </a:r>
            <a:r>
              <a:rPr lang="en-US" dirty="0"/>
              <a:t> </a:t>
            </a:r>
            <a:r>
              <a:rPr lang="en-US" dirty="0" err="1"/>
              <a:t>Sheth</a:t>
            </a:r>
            <a:endParaRPr lang="en-US" dirty="0"/>
          </a:p>
          <a:p>
            <a:pPr algn="ctr"/>
            <a:r>
              <a:rPr lang="en-US" dirty="0" err="1"/>
              <a:t>Devanshi</a:t>
            </a:r>
            <a:r>
              <a:rPr lang="en-US" dirty="0"/>
              <a:t> Ganatra</a:t>
            </a:r>
          </a:p>
          <a:p>
            <a:pPr algn="ctr"/>
            <a:r>
              <a:rPr lang="en-US" dirty="0" err="1"/>
              <a:t>Purvil</a:t>
            </a:r>
            <a:r>
              <a:rPr lang="en-US" dirty="0"/>
              <a:t> </a:t>
            </a:r>
            <a:r>
              <a:rPr lang="en-US" dirty="0" err="1"/>
              <a:t>Bambharolia</a:t>
            </a:r>
            <a:endParaRPr lang="en-US" dirty="0"/>
          </a:p>
          <a:p>
            <a:pPr algn="ctr"/>
            <a:r>
              <a:rPr lang="en-US" dirty="0"/>
              <a:t>Dipen Patel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109FE47-0B45-0B43-824E-835951B2C5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36244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65815-F7FA-B842-99AA-7D1F35686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6434"/>
            <a:ext cx="10515600" cy="4351338"/>
          </a:xfrm>
        </p:spPr>
        <p:txBody>
          <a:bodyPr/>
          <a:lstStyle/>
          <a:p>
            <a:r>
              <a:rPr lang="en-US" dirty="0"/>
              <a:t>Implemented Git Workflow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48FAF8B-97B3-4341-9C68-19FC3AFF7A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044022"/>
            <a:ext cx="10877550" cy="537079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96C590A-980D-D145-AB2C-53F8D4A8C6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34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62683-BF57-A740-9B07-A70FC5047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8332"/>
            <a:ext cx="10515600" cy="4351338"/>
          </a:xfrm>
        </p:spPr>
        <p:txBody>
          <a:bodyPr/>
          <a:lstStyle/>
          <a:p>
            <a:r>
              <a:rPr lang="en-US" dirty="0"/>
              <a:t>Teammates must review the changes before merging into master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C5F2A8-5CE6-7A46-BFD6-2F4DF24D30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213" y="1140675"/>
            <a:ext cx="10144125" cy="5358993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0BA97CB6-7CE1-9746-B0D5-3D1EA6F795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92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F455D-A737-EB4D-9DE7-3780763F5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Job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A2419-AEE3-5344-A5D9-FC8F51305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5774"/>
            <a:ext cx="10515600" cy="4351338"/>
          </a:xfrm>
        </p:spPr>
        <p:txBody>
          <a:bodyPr/>
          <a:lstStyle/>
          <a:p>
            <a:r>
              <a:rPr lang="en-US" dirty="0"/>
              <a:t>Database and Services</a:t>
            </a:r>
          </a:p>
          <a:p>
            <a:pPr lvl="1"/>
            <a:r>
              <a:rPr lang="en-US" dirty="0"/>
              <a:t>Abstracted in a such a way that a single interface can be extended for any model service.</a:t>
            </a:r>
          </a:p>
          <a:p>
            <a:pPr lvl="1"/>
            <a:r>
              <a:rPr lang="en-US" dirty="0"/>
              <a:t>Singleton pattern used to prevent creation of multiple instances.</a:t>
            </a:r>
          </a:p>
          <a:p>
            <a:r>
              <a:rPr lang="en-US" dirty="0"/>
              <a:t>Model</a:t>
            </a:r>
          </a:p>
          <a:p>
            <a:pPr lvl="1"/>
            <a:r>
              <a:rPr lang="en-US" dirty="0"/>
              <a:t>Builder Pattern used to avoid multiple constructors</a:t>
            </a:r>
          </a:p>
          <a:p>
            <a:r>
              <a:rPr lang="en-US" dirty="0"/>
              <a:t>View</a:t>
            </a:r>
          </a:p>
          <a:p>
            <a:pPr lvl="1"/>
            <a:r>
              <a:rPr lang="en-US" dirty="0"/>
              <a:t>Observer pattern for client state changes.</a:t>
            </a:r>
          </a:p>
          <a:p>
            <a:pPr lvl="1"/>
            <a:r>
              <a:rPr lang="en-US" dirty="0"/>
              <a:t>Command pattern for execution of different commands.</a:t>
            </a:r>
          </a:p>
          <a:p>
            <a:pPr lvl="1"/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09B16E2-76DF-4BB8-BDF0-E22BC3972B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857" y="620110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71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50BC7C-1400-0245-82FF-D3469AED8168}"/>
              </a:ext>
            </a:extLst>
          </p:cNvPr>
          <p:cNvSpPr txBox="1"/>
          <p:nvPr/>
        </p:nvSpPr>
        <p:spPr>
          <a:xfrm>
            <a:off x="157716" y="2974892"/>
            <a:ext cx="403151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Testing Mindset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Feature driven testing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Unit testing with the help of Mockito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Integration tests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D0E30A-7668-1946-B9CA-E97A22212B9C}"/>
              </a:ext>
            </a:extLst>
          </p:cNvPr>
          <p:cNvSpPr txBox="1"/>
          <p:nvPr/>
        </p:nvSpPr>
        <p:spPr>
          <a:xfrm>
            <a:off x="157716" y="415896"/>
            <a:ext cx="403151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Code Quality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Code/condition coverage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Duplications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Code smells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E35A7B58-C2DA-CE4B-B915-47F1C854E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9228" y="415017"/>
            <a:ext cx="7845056" cy="4864628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38B50B5-D9AF-461A-A2B5-522CD3FBC0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2003" y="619842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36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C7889-07D3-7E43-BB25-D9709BA3B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Next Steps/Improvements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6D8EE-5372-6441-87B5-7603ED212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675" y="1343818"/>
            <a:ext cx="10515600" cy="4351338"/>
          </a:xfrm>
        </p:spPr>
        <p:txBody>
          <a:bodyPr/>
          <a:lstStyle/>
          <a:p>
            <a:r>
              <a:rPr lang="en-US" dirty="0"/>
              <a:t>Areas of Improvement</a:t>
            </a:r>
          </a:p>
          <a:p>
            <a:pPr lvl="1"/>
            <a:r>
              <a:rPr lang="en-US" dirty="0"/>
              <a:t>Technical Improvements :</a:t>
            </a:r>
          </a:p>
          <a:p>
            <a:pPr lvl="2"/>
            <a:r>
              <a:rPr lang="en-US" dirty="0"/>
              <a:t>Switching to microservice architecture for higher scalability</a:t>
            </a:r>
          </a:p>
          <a:p>
            <a:pPr lvl="2"/>
            <a:r>
              <a:rPr lang="en-US" dirty="0"/>
              <a:t>Switching to </a:t>
            </a:r>
            <a:r>
              <a:rPr lang="en-US" dirty="0" err="1"/>
              <a:t>GraphQL</a:t>
            </a:r>
            <a:r>
              <a:rPr lang="en-US" dirty="0"/>
              <a:t> based backend to avoid explosion of controller APIs.</a:t>
            </a:r>
          </a:p>
          <a:p>
            <a:pPr lvl="1"/>
            <a:r>
              <a:rPr lang="en-US" dirty="0"/>
              <a:t>Time Management :</a:t>
            </a:r>
          </a:p>
          <a:p>
            <a:pPr lvl="2"/>
            <a:r>
              <a:rPr lang="en-US" dirty="0"/>
              <a:t>Avoid last minute tensions across the team</a:t>
            </a:r>
          </a:p>
          <a:p>
            <a:pPr lvl="2"/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437CD49-7E97-4F9D-91B2-0771501F23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897" y="609691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223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FD1C5-F413-114C-AB79-86D76730AD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818" y="42212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Future Goals</a:t>
            </a:r>
          </a:p>
          <a:p>
            <a:pPr lvl="1"/>
            <a:r>
              <a:rPr lang="en-US" dirty="0"/>
              <a:t>End to end message translation for better user experience.</a:t>
            </a:r>
          </a:p>
          <a:p>
            <a:pPr lvl="1"/>
            <a:r>
              <a:rPr lang="en-US" dirty="0"/>
              <a:t>Add time to live for Messages.</a:t>
            </a:r>
          </a:p>
          <a:p>
            <a:pPr lvl="1"/>
            <a:r>
              <a:rPr lang="en-US" dirty="0"/>
              <a:t>Delete messages for everyone feature.</a:t>
            </a:r>
          </a:p>
          <a:p>
            <a:pPr lvl="1"/>
            <a:r>
              <a:rPr lang="en-US" dirty="0"/>
              <a:t>Add ability for Parental Control.</a:t>
            </a:r>
          </a:p>
          <a:p>
            <a:pPr lvl="1"/>
            <a:r>
              <a:rPr lang="en-US" dirty="0"/>
              <a:t>Tracking viewers of the message.</a:t>
            </a:r>
          </a:p>
          <a:p>
            <a:pPr lvl="1"/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1654302-4DB0-4CA5-AD4D-6CC39D0FD6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430" y="619219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9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8C3FF-871F-7F4B-B12F-1CF3F1723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System handover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F444D-0A87-724A-A180-9DBE27144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386" y="1343818"/>
            <a:ext cx="10515600" cy="4351338"/>
          </a:xfrm>
        </p:spPr>
        <p:txBody>
          <a:bodyPr/>
          <a:lstStyle/>
          <a:p>
            <a:r>
              <a:rPr lang="en-US" dirty="0"/>
              <a:t>System has been intensively tested and has achieved over 85% of code coverage.</a:t>
            </a:r>
          </a:p>
          <a:p>
            <a:r>
              <a:rPr lang="en-US" dirty="0"/>
              <a:t>System has been built using recognized design pattern like Builder pattern, Observer pattern etc.</a:t>
            </a:r>
          </a:p>
          <a:p>
            <a:r>
              <a:rPr lang="en-US" dirty="0"/>
              <a:t>Best coding practices have been implemented to keep the code modular and reusable. We have followed SonarQube standards to achieve minimal code smells, reduced vulnerabilities etc.</a:t>
            </a:r>
          </a:p>
          <a:p>
            <a:r>
              <a:rPr lang="en-US" dirty="0"/>
              <a:t>APIs are extensively documented.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E93E64-B068-490D-8DDF-29D36E6848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8704" y="618224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726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87F61-43FA-D640-A1A3-8BD85E91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842" y="2766218"/>
            <a:ext cx="10515600" cy="1325563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2AFABE4-0CE5-4DE9-AC18-30C8BEE891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576" y="618224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89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FAE29-D5BD-4041-A9E4-D6FDFB21D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System Functionalities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5FE34-D5AB-1F47-B6BD-139EB456B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Basic Functionalities</a:t>
            </a:r>
          </a:p>
          <a:p>
            <a:r>
              <a:rPr lang="en-US" sz="1800" dirty="0"/>
              <a:t>User Functions</a:t>
            </a:r>
          </a:p>
          <a:p>
            <a:r>
              <a:rPr lang="en-US" sz="1800" dirty="0"/>
              <a:t>Message Functions</a:t>
            </a:r>
          </a:p>
          <a:p>
            <a:r>
              <a:rPr lang="en-US" sz="1800" dirty="0"/>
              <a:t>Group Functions</a:t>
            </a:r>
          </a:p>
          <a:p>
            <a:r>
              <a:rPr lang="en-US" sz="1800" dirty="0"/>
              <a:t>Government Functions</a:t>
            </a:r>
          </a:p>
          <a:p>
            <a:pPr marL="0" indent="0">
              <a:buNone/>
            </a:pPr>
            <a:r>
              <a:rPr lang="en-US" dirty="0"/>
              <a:t>Completed all 88 issues</a:t>
            </a:r>
          </a:p>
          <a:p>
            <a:r>
              <a:rPr lang="en-US" sz="1800" dirty="0"/>
              <a:t>45/45 must have requirements were finished. </a:t>
            </a:r>
          </a:p>
          <a:p>
            <a:r>
              <a:rPr lang="en-US" sz="1800" dirty="0"/>
              <a:t>7/15 good to have requirements were finished.</a:t>
            </a:r>
            <a:endParaRPr lang="en-US" dirty="0"/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86CC0CC-15A2-DF47-A78E-D6C542E557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6122" y="58642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89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923F-0F2B-8444-A757-7476E55D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Achievements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BC8E8-15B4-6040-ABDD-3605B6CE8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Goal : Build a Java supported web socket backend for the chat system Sprint Goals:</a:t>
            </a:r>
          </a:p>
          <a:p>
            <a:r>
              <a:rPr lang="en-US" dirty="0"/>
              <a:t>S1 : Integrate prattle into build system.</a:t>
            </a:r>
          </a:p>
          <a:p>
            <a:r>
              <a:rPr lang="en-US" dirty="0"/>
              <a:t>S2 : Integrate Database with the system and implement features for User to User messages.</a:t>
            </a:r>
          </a:p>
          <a:p>
            <a:r>
              <a:rPr lang="en-US" dirty="0"/>
              <a:t>S3: Feature of messaging in a Group and other Message features like Media upload and message forwarding.</a:t>
            </a:r>
          </a:p>
          <a:p>
            <a:r>
              <a:rPr lang="en-US" dirty="0"/>
              <a:t>S4: Government Functions and features such as Polls and Threads in Group messaging.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32EACC06-DA83-8142-9560-B79420CECC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47400" y="584597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80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4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E97A6-D4A5-2840-A6BC-F3FAB3284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CB69B-839C-AE4E-8DD9-1B3EC2AF9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4EE94F-A51B-D441-9BD3-2EB9A8B099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64446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5F33E917-AFF1-2A48-96C2-B5F6C16D60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16366" y="583898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75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C3D1F-0A79-1C4A-B8B0-8B75FDDA4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Usefulness to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9CB9F-EB8E-E147-A363-F255D8A50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Provides the client to have secure messaging within the team or the company.</a:t>
            </a:r>
          </a:p>
          <a:p>
            <a:r>
              <a:rPr lang="en-US" dirty="0"/>
              <a:t>Provides the platform to share media files, important documents using suitable encryption in place.</a:t>
            </a:r>
          </a:p>
          <a:p>
            <a:r>
              <a:rPr lang="en-US" dirty="0"/>
              <a:t>Provides the ability to gather user statistics using polls feature.</a:t>
            </a:r>
          </a:p>
          <a:p>
            <a:r>
              <a:rPr lang="en-US" dirty="0"/>
              <a:t>Provides platform to create private groups/channel for private messaging within the team.</a:t>
            </a:r>
          </a:p>
          <a:p>
            <a:r>
              <a:rPr lang="en-US" dirty="0"/>
              <a:t>Provides the ability for a user to authenticate using 3</a:t>
            </a:r>
            <a:r>
              <a:rPr lang="en-US" baseline="30000" dirty="0"/>
              <a:t>rd</a:t>
            </a:r>
            <a:r>
              <a:rPr lang="en-US" dirty="0"/>
              <a:t> party services such as LinkedIn, Facebook, Google etc.</a:t>
            </a:r>
          </a:p>
          <a:p>
            <a:r>
              <a:rPr lang="en-US" dirty="0"/>
              <a:t>Offers different levels of tier services to the client.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C6A94128-E966-8946-BB7D-EC59858E96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05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922C1-D59A-5F48-8945-01EF38F81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en-US" dirty="0"/>
              <a:t>Process &amp; Teamwork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F4EFE-5320-3341-AE82-822CFDDD6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We had daily stand-up meetings for about 15-20 minutes to resolve any conflicts and keep a check on the progress. The agenda for the Sprint meeting was as below:</a:t>
            </a:r>
          </a:p>
          <a:p>
            <a:r>
              <a:rPr lang="en-US" dirty="0"/>
              <a:t>Identify requirements</a:t>
            </a:r>
          </a:p>
          <a:p>
            <a:pPr lvl="1"/>
            <a:r>
              <a:rPr lang="en-US" dirty="0"/>
              <a:t>Decide what needs to be done in order to accomplish a requirement and accordingly take up the following task</a:t>
            </a:r>
          </a:p>
          <a:p>
            <a:r>
              <a:rPr lang="en-US" dirty="0"/>
              <a:t>Distribution of work</a:t>
            </a:r>
          </a:p>
          <a:p>
            <a:pPr lvl="1"/>
            <a:r>
              <a:rPr lang="en-US" dirty="0"/>
              <a:t>Each team member was assigned issues to work upon keeping in the equal distribution of workload.</a:t>
            </a:r>
          </a:p>
          <a:p>
            <a:r>
              <a:rPr lang="en-US" dirty="0"/>
              <a:t>Help teammates</a:t>
            </a:r>
          </a:p>
          <a:p>
            <a:pPr lvl="1"/>
            <a:r>
              <a:rPr lang="en-US" dirty="0"/>
              <a:t>If a teammate is stuck on a task, then efforts were made to solve it and help that teammate.</a:t>
            </a:r>
          </a:p>
        </p:txBody>
      </p:sp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157BF892-B47D-8644-A5B6-D5E7EE7616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7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4D640-8B52-9942-86FC-70F4F66E9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Development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696DF-4E92-0D41-B94C-4389AAD6C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6373"/>
            <a:ext cx="10515600" cy="4351338"/>
          </a:xfrm>
        </p:spPr>
        <p:txBody>
          <a:bodyPr/>
          <a:lstStyle/>
          <a:p>
            <a:r>
              <a:rPr lang="en-US" dirty="0"/>
              <a:t>We used </a:t>
            </a:r>
            <a:r>
              <a:rPr lang="en-US" dirty="0" err="1"/>
              <a:t>Github</a:t>
            </a:r>
            <a:r>
              <a:rPr lang="en-US" dirty="0"/>
              <a:t> project for managing our sprints and track our development process</a:t>
            </a:r>
          </a:p>
          <a:p>
            <a:endParaRPr lang="en-US" dirty="0"/>
          </a:p>
        </p:txBody>
      </p: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93C4F47-8C06-5342-96C6-CE624D3B4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954" y="2045339"/>
            <a:ext cx="9007549" cy="4529556"/>
          </a:xfrm>
          <a:prstGeom prst="rect">
            <a:avLst/>
          </a:prstGeom>
        </p:spPr>
      </p:pic>
      <p:pic>
        <p:nvPicPr>
          <p:cNvPr id="4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BB9F62B5-00AE-0647-AF15-DCA7427148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47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6B858-EB1B-C44D-9695-0DE7FF295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587" y="582613"/>
            <a:ext cx="10515600" cy="4351338"/>
          </a:xfrm>
        </p:spPr>
        <p:txBody>
          <a:bodyPr/>
          <a:lstStyle/>
          <a:p>
            <a:r>
              <a:rPr lang="en-US" dirty="0"/>
              <a:t>Wiki page was made documenting all the API</a:t>
            </a:r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C8446A0-9B74-0A45-BF0C-4D966DB51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954" y="1253331"/>
            <a:ext cx="8709821" cy="4351338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DCD94444-6156-1247-82C0-E615E5AACF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400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7D262-BF04-E649-84AE-FB272197A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5801"/>
            <a:ext cx="10515600" cy="4351338"/>
          </a:xfrm>
        </p:spPr>
        <p:txBody>
          <a:bodyPr/>
          <a:lstStyle/>
          <a:p>
            <a:r>
              <a:rPr lang="en-US" dirty="0"/>
              <a:t>Integrated </a:t>
            </a:r>
            <a:r>
              <a:rPr lang="en-US" dirty="0" err="1"/>
              <a:t>Github</a:t>
            </a:r>
            <a:r>
              <a:rPr lang="en-US" dirty="0"/>
              <a:t> and Jenkins in Slack so that the team would be notified for all the activities.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A773D44-97E0-8740-8F4A-025EF132B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836" y="1228724"/>
            <a:ext cx="5117164" cy="5457825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id="{EACB435C-1DB8-2347-9DF3-6B33C29DEC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8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1445</TotalTime>
  <Words>589</Words>
  <Application>Microsoft Office PowerPoint</Application>
  <PresentationFormat>Widescreen</PresentationFormat>
  <Paragraphs>78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Final Presentation</vt:lpstr>
      <vt:lpstr>System Functionalities</vt:lpstr>
      <vt:lpstr>Achievements</vt:lpstr>
      <vt:lpstr>PowerPoint Presentation</vt:lpstr>
      <vt:lpstr>Usefulness to Client</vt:lpstr>
      <vt:lpstr>Process &amp; Teamwork</vt:lpstr>
      <vt:lpstr>Development Process</vt:lpstr>
      <vt:lpstr>PowerPoint Presentation</vt:lpstr>
      <vt:lpstr>PowerPoint Presentation</vt:lpstr>
      <vt:lpstr>PowerPoint Presentation</vt:lpstr>
      <vt:lpstr>PowerPoint Presentation</vt:lpstr>
      <vt:lpstr>Job Quality</vt:lpstr>
      <vt:lpstr>PowerPoint Presentation</vt:lpstr>
      <vt:lpstr>Next Steps/Improvements</vt:lpstr>
      <vt:lpstr>PowerPoint Presentation</vt:lpstr>
      <vt:lpstr>System handover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Presentation</dc:title>
  <dc:creator>Dipen Amitkumar Patel</dc:creator>
  <cp:lastModifiedBy>Jainam Sheth</cp:lastModifiedBy>
  <cp:revision>39</cp:revision>
  <dcterms:created xsi:type="dcterms:W3CDTF">2020-04-18T19:19:05Z</dcterms:created>
  <dcterms:modified xsi:type="dcterms:W3CDTF">2020-04-19T20:23:08Z</dcterms:modified>
</cp:coreProperties>
</file>

<file path=docProps/thumbnail.jpeg>
</file>